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88825"/>
  <p:notesSz cx="6858000" cy="9144000"/>
  <p:embeddedFontLst>
    <p:embeddedFont>
      <p:font typeface="Cambria Math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4030" orient="horz"/>
        <p:guide pos="1152" orient="horz"/>
        <p:guide pos="1018" orient="horz"/>
        <p:guide pos="3886" orient="horz"/>
        <p:guide pos="2928" orient="horz"/>
        <p:guide pos="3072" orient="horz"/>
        <p:guide pos="407" orient="horz"/>
        <p:guide pos="3839"/>
        <p:guide pos="959"/>
        <p:guide pos="7151"/>
        <p:guide pos="671"/>
        <p:guide pos="4991"/>
        <p:guide pos="700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mbriaMath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768410e93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768410e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2768410e9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1520824" y="1600200"/>
            <a:ext cx="5945188" cy="30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mbria"/>
              <a:buNone/>
              <a:defRPr sz="6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520825" y="4898572"/>
            <a:ext cx="5945187" cy="1270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sz="2800" cap="none">
                <a:solidFill>
                  <a:srgbClr val="986E06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C8C8C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8C8C8C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C8C8C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C8C8C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C8C8C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C8C8C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C8C8C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8C8C8C"/>
                </a:solidFill>
              </a:defRPr>
            </a:lvl9pPr>
          </a:lstStyle>
          <a:p/>
        </p:txBody>
      </p:sp>
      <p:cxnSp>
        <p:nvCxnSpPr>
          <p:cNvPr id="20" name="Google Shape;20;p2"/>
          <p:cNvCxnSpPr/>
          <p:nvPr/>
        </p:nvCxnSpPr>
        <p:spPr>
          <a:xfrm>
            <a:off x="1658936" y="4782971"/>
            <a:ext cx="5654676" cy="0"/>
          </a:xfrm>
          <a:prstGeom prst="straightConnector1">
            <a:avLst/>
          </a:prstGeom>
          <a:noFill/>
          <a:ln cap="flat" cmpd="sng" w="12700">
            <a:solidFill>
              <a:srgbClr val="986E06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1" name="Google Shape;21;p2"/>
          <p:cNvGrpSpPr/>
          <p:nvPr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22" name="Google Shape;22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3;p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75000">
                  <a:srgbClr val="000000">
                    <a:alpha val="0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  <a:defRPr>
                <a:solidFill>
                  <a:srgbClr val="986E0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" type="body"/>
          </p:nvPr>
        </p:nvSpPr>
        <p:spPr>
          <a:xfrm rot="5400000">
            <a:off x="4343400" y="-839787"/>
            <a:ext cx="4187825" cy="9829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 rot="5400000">
            <a:off x="7676356" y="2493168"/>
            <a:ext cx="5522913" cy="1828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  <a:defRPr>
                <a:solidFill>
                  <a:srgbClr val="986E0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 rot="5400000">
            <a:off x="2570955" y="-402432"/>
            <a:ext cx="5522913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cxnSp>
        <p:nvCxnSpPr>
          <p:cNvPr id="94" name="Google Shape;94;p12"/>
          <p:cNvCxnSpPr/>
          <p:nvPr/>
        </p:nvCxnSpPr>
        <p:spPr>
          <a:xfrm>
            <a:off x="9371012" y="762000"/>
            <a:ext cx="0" cy="5334000"/>
          </a:xfrm>
          <a:prstGeom prst="straightConnector1">
            <a:avLst/>
          </a:prstGeom>
          <a:noFill/>
          <a:ln cap="flat" cmpd="sng" w="12700">
            <a:solidFill>
              <a:srgbClr val="986E0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  <a:defRPr>
                <a:solidFill>
                  <a:srgbClr val="986E0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cxnSp>
        <p:nvCxnSpPr>
          <p:cNvPr id="30" name="Google Shape;30;p3"/>
          <p:cNvCxnSpPr/>
          <p:nvPr/>
        </p:nvCxnSpPr>
        <p:spPr>
          <a:xfrm>
            <a:off x="1658936" y="1709058"/>
            <a:ext cx="9617076" cy="0"/>
          </a:xfrm>
          <a:prstGeom prst="straightConnector1">
            <a:avLst/>
          </a:prstGeom>
          <a:noFill/>
          <a:ln cap="flat" cmpd="sng" w="12700">
            <a:solidFill>
              <a:srgbClr val="986E0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1522410" y="2237096"/>
            <a:ext cx="8229601" cy="24111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mbria"/>
              <a:buNone/>
              <a:defRPr b="0"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522412" y="4876800"/>
            <a:ext cx="8229601" cy="1292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  <a:defRPr sz="2800" cap="none">
                <a:solidFill>
                  <a:srgbClr val="986E0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C8C8C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C8C8C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C8C8C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C8C8C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C8C8C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C8C8C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C8C8C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C8C8C"/>
                </a:solidFill>
              </a:defRPr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4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75000">
                  <a:srgbClr val="000000">
                    <a:alpha val="0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0" type="dt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cxnSp>
        <p:nvCxnSpPr>
          <p:cNvPr id="40" name="Google Shape;40;p4"/>
          <p:cNvCxnSpPr/>
          <p:nvPr/>
        </p:nvCxnSpPr>
        <p:spPr>
          <a:xfrm>
            <a:off x="1658936" y="4782971"/>
            <a:ext cx="8016876" cy="0"/>
          </a:xfrm>
          <a:prstGeom prst="straightConnector1">
            <a:avLst/>
          </a:prstGeom>
          <a:noFill/>
          <a:ln cap="flat" cmpd="sng" w="12700">
            <a:solidFill>
              <a:srgbClr val="986E0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1522413" y="381000"/>
            <a:ext cx="982979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  <a:defRPr>
                <a:solidFill>
                  <a:srgbClr val="986E0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1488168" y="1984248"/>
            <a:ext cx="4800600" cy="418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6551612" y="1984248"/>
            <a:ext cx="4800601" cy="418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cxnSp>
        <p:nvCxnSpPr>
          <p:cNvPr id="48" name="Google Shape;48;p5"/>
          <p:cNvCxnSpPr/>
          <p:nvPr/>
        </p:nvCxnSpPr>
        <p:spPr>
          <a:xfrm>
            <a:off x="1658936" y="1709058"/>
            <a:ext cx="9617076" cy="0"/>
          </a:xfrm>
          <a:prstGeom prst="straightConnector1">
            <a:avLst/>
          </a:prstGeom>
          <a:noFill/>
          <a:ln cap="flat" cmpd="sng" w="12700">
            <a:solidFill>
              <a:srgbClr val="986E0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1522413" y="381000"/>
            <a:ext cx="982979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  <a:defRPr>
                <a:solidFill>
                  <a:srgbClr val="986E0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1522413" y="1828800"/>
            <a:ext cx="4800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1522413" y="2743200"/>
            <a:ext cx="4800600" cy="342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6551613" y="1828800"/>
            <a:ext cx="4800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6551613" y="2743200"/>
            <a:ext cx="4800600" cy="342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cxnSp>
        <p:nvCxnSpPr>
          <p:cNvPr id="58" name="Google Shape;58;p6"/>
          <p:cNvCxnSpPr/>
          <p:nvPr/>
        </p:nvCxnSpPr>
        <p:spPr>
          <a:xfrm>
            <a:off x="1658936" y="1709058"/>
            <a:ext cx="9617076" cy="0"/>
          </a:xfrm>
          <a:prstGeom prst="straightConnector1">
            <a:avLst/>
          </a:prstGeom>
          <a:noFill/>
          <a:ln cap="flat" cmpd="sng" w="12700">
            <a:solidFill>
              <a:srgbClr val="986E0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  <a:defRPr>
                <a:solidFill>
                  <a:srgbClr val="986E0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0" type="dt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cxnSp>
        <p:nvCxnSpPr>
          <p:cNvPr id="64" name="Google Shape;64;p7"/>
          <p:cNvCxnSpPr/>
          <p:nvPr/>
        </p:nvCxnSpPr>
        <p:spPr>
          <a:xfrm>
            <a:off x="1658936" y="1709058"/>
            <a:ext cx="9617076" cy="0"/>
          </a:xfrm>
          <a:prstGeom prst="straightConnector1">
            <a:avLst/>
          </a:prstGeom>
          <a:noFill/>
          <a:ln cap="flat" cmpd="sng" w="12700">
            <a:solidFill>
              <a:srgbClr val="986E0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1" type="ftr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0" type="dt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1522413" y="685800"/>
            <a:ext cx="4114800" cy="19256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4000"/>
              <a:buFont typeface="Cambria"/>
              <a:buNone/>
              <a:defRPr b="0" sz="4000">
                <a:solidFill>
                  <a:srgbClr val="986E0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6094414" y="685800"/>
            <a:ext cx="5257799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1522413" y="2895599"/>
            <a:ext cx="4114800" cy="17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cxnSp>
        <p:nvCxnSpPr>
          <p:cNvPr id="76" name="Google Shape;76;p9"/>
          <p:cNvCxnSpPr/>
          <p:nvPr/>
        </p:nvCxnSpPr>
        <p:spPr>
          <a:xfrm>
            <a:off x="1658936" y="2743200"/>
            <a:ext cx="3902076" cy="0"/>
          </a:xfrm>
          <a:prstGeom prst="straightConnector1">
            <a:avLst/>
          </a:prstGeom>
          <a:noFill/>
          <a:ln cap="flat" cmpd="sng" w="12700">
            <a:solidFill>
              <a:srgbClr val="986E0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1522413" y="685800"/>
            <a:ext cx="4114800" cy="1925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4000"/>
              <a:buFont typeface="Cambria"/>
              <a:buNone/>
              <a:defRPr b="0" i="0" sz="4000">
                <a:solidFill>
                  <a:srgbClr val="986E0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Pusty symbol zastępczy pozwalający dodać obraz. Kliknij symbol zastępczy i wybierz obraz, który chcesz dodać" id="79" name="Google Shape;79;p10"/>
          <p:cNvSpPr/>
          <p:nvPr>
            <p:ph idx="2" type="pic"/>
          </p:nvPr>
        </p:nvSpPr>
        <p:spPr>
          <a:xfrm>
            <a:off x="6025925" y="-50118"/>
            <a:ext cx="6172198" cy="685799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52400" rotWithShape="0" algn="r" dir="10800000" dist="50800">
              <a:srgbClr val="000000">
                <a:alpha val="24705"/>
              </a:srgbClr>
            </a:outerShdw>
          </a:effectLst>
        </p:spPr>
      </p:sp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1522413" y="2895599"/>
            <a:ext cx="4114800" cy="17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81" name="Google Shape;81;p10"/>
          <p:cNvCxnSpPr/>
          <p:nvPr/>
        </p:nvCxnSpPr>
        <p:spPr>
          <a:xfrm>
            <a:off x="1658936" y="2743200"/>
            <a:ext cx="3902076" cy="0"/>
          </a:xfrm>
          <a:prstGeom prst="straightConnector1">
            <a:avLst/>
          </a:prstGeom>
          <a:noFill/>
          <a:ln cap="flat" cmpd="sng" w="12700">
            <a:solidFill>
              <a:srgbClr val="986E0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  <a:defRPr b="0" i="0" sz="3600" u="none" cap="none" strike="noStrike">
                <a:solidFill>
                  <a:srgbClr val="986E06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444444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20039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0988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09879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09879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09879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09879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09879" lvl="8" marL="4114800" marR="0" rtl="0" algn="l"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0"/>
            <a:ext cx="10652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5000">
                <a:srgbClr val="000000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iningdigital.com/top10/top-10-gold-producing-countries" TargetMode="External"/><Relationship Id="rId4" Type="http://schemas.openxmlformats.org/officeDocument/2006/relationships/hyperlink" Target="https://en.wikipedia.org/wiki/List_of_countries_by_silver_production" TargetMode="External"/><Relationship Id="rId5" Type="http://schemas.openxmlformats.org/officeDocument/2006/relationships/hyperlink" Target="https://www.datainsightsmarket.com/reports/gold-market-181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pdf/1602.05858" TargetMode="External"/><Relationship Id="rId4" Type="http://schemas.openxmlformats.org/officeDocument/2006/relationships/hyperlink" Target="https://papers.ssrn.com/sol3/papers.cfm?abstract_id=4708400" TargetMode="External"/><Relationship Id="rId5" Type="http://schemas.openxmlformats.org/officeDocument/2006/relationships/hyperlink" Target="https://papers.ssrn.com/sol3/papers.cfm?abstract_id=470840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researchgate.net/publication/24071013_Are_commodity_prices_mean_reverting" TargetMode="External"/><Relationship Id="rId4" Type="http://schemas.openxmlformats.org/officeDocument/2006/relationships/hyperlink" Target="https://www.sciencedirect.com/science/article/abs/pii/S2405851315300416" TargetMode="External"/><Relationship Id="rId5" Type="http://schemas.openxmlformats.org/officeDocument/2006/relationships/hyperlink" Target="https://www.sciencedirect.com/science/article/abs/pii/S2405851315300416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iteseerx.ist.psu.edu/document?repid=rep1&amp;type=pdf&amp;doi=9960362dce9d7da5bc3287332bd69d5a45f863c9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ctrTitle"/>
          </p:nvPr>
        </p:nvSpPr>
        <p:spPr>
          <a:xfrm>
            <a:off x="1520824" y="1600200"/>
            <a:ext cx="5945188" cy="30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Cambria Math"/>
              <a:buNone/>
            </a:pPr>
            <a:r>
              <a:rPr lang="pl-PL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Jak tradować, żeby zarobić? </a:t>
            </a:r>
            <a:endParaRPr/>
          </a:p>
        </p:txBody>
      </p:sp>
      <p:sp>
        <p:nvSpPr>
          <p:cNvPr id="101" name="Google Shape;101;p13"/>
          <p:cNvSpPr txBox="1"/>
          <p:nvPr>
            <p:ph idx="1" type="subTitle"/>
          </p:nvPr>
        </p:nvSpPr>
        <p:spPr>
          <a:xfrm>
            <a:off x="1520825" y="4898572"/>
            <a:ext cx="5945187" cy="1270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pl-PL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Sprawdzone sposoby na zarobienie milionów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Postępy w pracach nad modelem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Jak dotąd, przebadaliśmy strategie „trend following” oraz „mean reverting”.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Do strategii „trend following” używamy m. in. modelu LSTM</a:t>
            </a:r>
            <a:endParaRPr/>
          </a:p>
          <a:p>
            <a:pPr indent="-342900" lvl="1" marL="74453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Tworzymy predykcję dla ceny surowca.</a:t>
            </a:r>
            <a:endParaRPr/>
          </a:p>
          <a:p>
            <a:pPr indent="-342900" lvl="1" marL="74453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Następnie używamy tej predykcji do generowania sygnału na akcjach spółek.</a:t>
            </a:r>
            <a:endParaRPr/>
          </a:p>
          <a:p>
            <a:pPr indent="-342900" lvl="1" marL="74453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Ten fragment pozostaje do dopracowania.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Połączenie strategii „mean reverting” z „pair tradingiem” przynosi dobre rezultaty</a:t>
            </a:r>
            <a:endParaRPr/>
          </a:p>
          <a:p>
            <a:pPr indent="-342900" lvl="1" marL="74453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mean/std na poziomie 0.4 i win-rate na poziomie 70% na rynku srebra --- ???</a:t>
            </a:r>
            <a:endParaRPr/>
          </a:p>
          <a:p>
            <a:pPr indent="-101918" lvl="0" marL="223838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Przykładowe wykresy – LSTM oraz PnL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91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412" y="1981200"/>
            <a:ext cx="5004047" cy="41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6459" y="1772816"/>
            <a:ext cx="5004046" cy="41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Plan na dalszą pracę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Wykorzystujemy dane dzienne, zaciągane przez API XTB.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Pozostaje praca nad udoskonalaniem strategii, w szczególności nad oceną ich skuteczności na danych historycznych.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Efektem finalnym w optymalnym wariancie oddania projektu jest wizualizacja wyników w formie aplikacji, której szkielet już powstał.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Aplikacja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1522413" y="1981200"/>
            <a:ext cx="4716015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Zakładki na każdy surowiec z ogólnymi informacjami oraz najnowszymi wiadomościami z rynku.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Dodatkowa zakładka zawierająca sygnały oraz aktualnie otwarte pozycje rekomendowane z naszych strategii.</a:t>
            </a:r>
            <a:endParaRPr/>
          </a:p>
          <a:p>
            <a:pPr indent="-10191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  <a:p>
            <a:pPr indent="-10191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0476" y="263268"/>
            <a:ext cx="5282143" cy="316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0475" y="3546732"/>
            <a:ext cx="5282143" cy="276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Źródła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l-PL" sz="2000" u="sng">
                <a:solidFill>
                  <a:schemeClr val="hlink"/>
                </a:solidFill>
                <a:hlinkClick r:id="rId3"/>
              </a:rPr>
              <a:t>https://miningdigital.com/top10/top-10-gold-producing-countries</a:t>
            </a:r>
            <a:endParaRPr sz="2000"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pl-PL" sz="2000" u="sng">
                <a:solidFill>
                  <a:schemeClr val="hlink"/>
                </a:solidFill>
                <a:hlinkClick r:id="rId4"/>
              </a:rPr>
              <a:t>https://en.wikipedia.org/wiki/List_of_countries_by_silver_production</a:t>
            </a:r>
            <a:endParaRPr sz="2000"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pl-PL" sz="2000" u="sng">
                <a:solidFill>
                  <a:schemeClr val="hlink"/>
                </a:solidFill>
                <a:hlinkClick r:id="rId5"/>
              </a:rPr>
              <a:t>https://www.datainsightsmarket.com/reports/gold-market-1813#</a:t>
            </a:r>
            <a:endParaRPr sz="2000"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pl-PL" sz="2000"/>
              <a:t>--- ???</a:t>
            </a:r>
            <a:endParaRPr/>
          </a:p>
          <a:p>
            <a:pPr indent="-1222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  <a:p>
            <a:pPr indent="-1222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Rynek – akcje amerykańskich surowcowych</a:t>
            </a:r>
            <a:endParaRPr/>
          </a:p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Złoto</a:t>
            </a:r>
            <a:endParaRPr/>
          </a:p>
          <a:p>
            <a:pPr indent="-223838" lvl="0" marL="223838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Srebro</a:t>
            </a:r>
            <a:endParaRPr/>
          </a:p>
          <a:p>
            <a:pPr indent="-223838" lvl="0" marL="223838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Metale przemysłowe i inne surowce (np. miedź, węgiel)</a:t>
            </a:r>
            <a:endParaRPr/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pl-PL"/>
              <a:t>Dodatkowo, w projekcie powiążemy kursy akcji spółek z kursami kontraktów futures na surowce, które dana spółka wydobywa.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Szczegóły działania modelu</a:t>
            </a:r>
            <a:endParaRPr/>
          </a:p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50006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Silne powiązanie wyceny spółek wydobywczych z ceną surowca</a:t>
            </a:r>
            <a:endParaRPr/>
          </a:p>
          <a:p>
            <a:pPr indent="-342900" lvl="1" marL="787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l-PL"/>
              <a:t>Wartość spółek operujących w sektorze wydobycia jest w dużym stopniu determinowana przez zmienność cen surowców, które wydobywają.</a:t>
            </a:r>
            <a:endParaRPr/>
          </a:p>
          <a:p>
            <a:pPr indent="-342900" lvl="0" marL="50006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Wykorzystanie tego powiązania w strategii typu „pair trading”</a:t>
            </a:r>
            <a:endParaRPr/>
          </a:p>
          <a:p>
            <a:pPr indent="-342900" lvl="1" marL="787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l-PL"/>
              <a:t>Porównanie wyceny spółki z ceną surowca (spółka vs surowiec).</a:t>
            </a:r>
            <a:endParaRPr/>
          </a:p>
          <a:p>
            <a:pPr indent="-342900" lvl="1" marL="787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l-PL"/>
              <a:t>Analiza relatywnej wyceny między podobnymi spółkami w branży (spółka vs spółka).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Szczegóły działania modelu</a:t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899" lvl="0" marL="500063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Eksploatowanie nieefektywności rynkowych i skrajnych sentymentów</a:t>
            </a:r>
            <a:endParaRPr/>
          </a:p>
          <a:p>
            <a:pPr indent="-342900" lvl="1" marL="787400" rtl="0" algn="just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pl-PL"/>
              <a:t>Wycena akcji wraca do średniej po nieproporcjonalnie dużym wzroście wartości na skutek krótkoterminowego wzrostu ceny surowca (strategia „mean reverting”)</a:t>
            </a:r>
            <a:endParaRPr/>
          </a:p>
          <a:p>
            <a:pPr indent="-342900" lvl="1" marL="787400" rtl="0" algn="just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pl-PL"/>
              <a:t>Występują opóźnienia w dostosowywaniu wycen spółek do zmian cen surowców. Znając zmianę ceny surowca, można próbować przewidzieć zmianę ceny akcji danej spółki.</a:t>
            </a:r>
            <a:endParaRPr/>
          </a:p>
          <a:p>
            <a:pPr indent="-342899" lvl="0" marL="500063" rtl="0" algn="just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Podążanie za utrzymującymi się trendami</a:t>
            </a:r>
            <a:endParaRPr/>
          </a:p>
          <a:p>
            <a:pPr indent="-342900" lvl="1" marL="787400" rtl="0" algn="just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pl-PL"/>
              <a:t>Analiza behawioralna rynku pokazuje, że uczestnicy często utrzymują swoje poglądy w sposób nieelastyczny, co pozwala na „surfowanie” na długotrwałych trendach.</a:t>
            </a:r>
            <a:endParaRPr/>
          </a:p>
          <a:p>
            <a:pPr indent="-10191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Rynek surowców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1522413" y="1981200"/>
            <a:ext cx="9829799" cy="468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82918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Złoto</a:t>
            </a:r>
            <a:endParaRPr/>
          </a:p>
          <a:p>
            <a:pPr indent="-342900" lvl="1" marL="95980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l-PL"/>
              <a:t>Według danych z 2024 roku, globalna produkcja złota wyniosła około 3,000 ton.</a:t>
            </a:r>
            <a:endParaRPr/>
          </a:p>
          <a:p>
            <a:pPr indent="-342900" lvl="1" marL="95980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l-PL"/>
              <a:t>Rynek wyceniony na 270 miliardów dolarów w 2023.</a:t>
            </a:r>
            <a:endParaRPr/>
          </a:p>
          <a:p>
            <a:pPr indent="-342900" lvl="1" marL="95980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l-PL"/>
              <a:t>Wykorzystywane w medycynie, jubilerstwie, elektronice i w celach inwestycyjnych.</a:t>
            </a:r>
            <a:endParaRPr/>
          </a:p>
          <a:p>
            <a:pPr indent="-342900" lvl="0" marL="482918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Srebro</a:t>
            </a:r>
            <a:endParaRPr/>
          </a:p>
          <a:p>
            <a:pPr indent="-342900" lvl="1" marL="95980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l-PL"/>
              <a:t>W 2023 roku globalna produkcja srebra wyniosła około 25,000 ton.</a:t>
            </a:r>
            <a:endParaRPr/>
          </a:p>
          <a:p>
            <a:pPr indent="-342900" lvl="1" marL="95980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l-PL"/>
              <a:t>Rynek wyceniony na 1.6 tryliona dolarów w 2023.</a:t>
            </a:r>
            <a:endParaRPr/>
          </a:p>
          <a:p>
            <a:pPr indent="-342900" lvl="1" marL="95980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l-PL"/>
              <a:t>Wykorzystywane w medycynie, jubilerstwie elektronice i w celach inwestycyjnych.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Rynek surowców</a:t>
            </a:r>
            <a:endParaRPr/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1522413" y="1981200"/>
            <a:ext cx="4571999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82918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pl-PL"/>
              <a:t>Metale przemysłowe</a:t>
            </a:r>
            <a:endParaRPr/>
          </a:p>
          <a:p>
            <a:pPr indent="-342900" lvl="1" marL="95980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l-PL"/>
              <a:t>Rynek wyceniony na 4 tryliony dolarów w 2023.</a:t>
            </a:r>
            <a:endParaRPr/>
          </a:p>
          <a:p>
            <a:pPr indent="-342900" lvl="1" marL="959803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l-PL"/>
              <a:t>Wykorzystywane przede wszystkim w produkcji przemysłowej.</a:t>
            </a:r>
            <a:endParaRPr/>
          </a:p>
          <a:p>
            <a:pPr indent="-101918" lvl="0" marL="223838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2444" y="1"/>
            <a:ext cx="58063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Rynek surowców w badaniach naukowych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Huang P., Wang T., </a:t>
            </a:r>
            <a:r>
              <a:rPr i="1" lang="pl-PL"/>
              <a:t>On the Profitability of Optimal Mean Reversion Trading Strategies</a:t>
            </a:r>
            <a:r>
              <a:rPr lang="pl-PL"/>
              <a:t>, 2016</a:t>
            </a:r>
            <a:endParaRPr/>
          </a:p>
          <a:p>
            <a:pPr indent="-342900" lvl="1" marL="74453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 u="sng">
                <a:solidFill>
                  <a:schemeClr val="hlink"/>
                </a:solidFill>
                <a:hlinkClick r:id="rId3"/>
              </a:rPr>
              <a:t>https://arxiv.org/pdf/1602.05858</a:t>
            </a:r>
            <a:endParaRPr/>
          </a:p>
          <a:p>
            <a:pPr indent="-342900" lvl="1" marL="74453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Dobre wyniki osiągane na strategii „mean reverting”.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Requejo D., </a:t>
            </a:r>
            <a:r>
              <a:rPr b="0" i="1" lang="pl-PL">
                <a:solidFill>
                  <a:srgbClr val="222222"/>
                </a:solidFill>
              </a:rPr>
              <a:t>Efficacy of a Mean Reversion Trading Strategy Using True Strength Index</a:t>
            </a:r>
            <a:r>
              <a:rPr b="0" lang="pl-PL">
                <a:solidFill>
                  <a:srgbClr val="222222"/>
                </a:solidFill>
              </a:rPr>
              <a:t>, 2024</a:t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-342900" lvl="1" marL="74453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 u="sng">
                <a:solidFill>
                  <a:schemeClr val="hlink"/>
                </a:solidFill>
                <a:hlinkClick r:id="rId5"/>
              </a:rPr>
              <a:t>https://papers.ssrn.com/sol3/papers.cfm?abstract_id=4708400</a:t>
            </a:r>
            <a:endParaRPr u="sng">
              <a:solidFill>
                <a:schemeClr val="hlink"/>
              </a:solidFill>
            </a:endParaRPr>
          </a:p>
          <a:p>
            <a:pPr indent="-342900" lvl="1" marL="74453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Podejmiemy próbę zastosowania opisanej metody do naszego modelu.</a:t>
            </a:r>
            <a:endParaRPr/>
          </a:p>
          <a:p>
            <a:pPr indent="0" lvl="1" marL="282575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Rynek surowców w badaniach naukowych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1522413" y="1981200"/>
            <a:ext cx="9829799" cy="4760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i="0" lang="pl-PL">
                <a:solidFill>
                  <a:srgbClr val="111111"/>
                </a:solidFill>
              </a:rPr>
              <a:t>Andersson H., </a:t>
            </a:r>
            <a:r>
              <a:rPr b="0" i="1" lang="pl-PL">
                <a:solidFill>
                  <a:srgbClr val="111111"/>
                </a:solidFill>
              </a:rPr>
              <a:t>Are commodity prices mean reverting?</a:t>
            </a:r>
            <a:r>
              <a:rPr b="0" i="0" lang="pl-PL">
                <a:solidFill>
                  <a:srgbClr val="111111"/>
                </a:solidFill>
              </a:rPr>
              <a:t>, 2007</a:t>
            </a:r>
            <a:endParaRPr b="0" i="0" u="sng">
              <a:solidFill>
                <a:schemeClr val="hlink"/>
              </a:solidFill>
            </a:endParaRPr>
          </a:p>
          <a:p>
            <a:pPr indent="-342900" lvl="1" marL="74453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 u="sng">
                <a:solidFill>
                  <a:schemeClr val="hlink"/>
                </a:solidFill>
                <a:hlinkClick r:id="rId3"/>
              </a:rPr>
              <a:t>https://www.researchgate.net/publication/24071013_Are_commodity_prices_mean_reverting</a:t>
            </a:r>
            <a:r>
              <a:rPr lang="pl-PL"/>
              <a:t> </a:t>
            </a:r>
            <a:endParaRPr/>
          </a:p>
          <a:p>
            <a:pPr indent="-342900" lvl="1" marL="74453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Ogólny opis rynków zbliżonych do wybranego przez nas.</a:t>
            </a:r>
            <a:endParaRPr b="0" i="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i="0" lang="pl-PL">
                <a:solidFill>
                  <a:srgbClr val="1F1F1F"/>
                </a:solidFill>
              </a:rPr>
              <a:t>Chaves D., Viswanathan V., </a:t>
            </a:r>
            <a:r>
              <a:rPr b="0" i="1" lang="pl-PL">
                <a:solidFill>
                  <a:srgbClr val="1F1F1F"/>
                </a:solidFill>
              </a:rPr>
              <a:t>Momentum and mean-reversion in commodity spot and futures markets</a:t>
            </a:r>
            <a:r>
              <a:rPr b="0" i="0" lang="pl-PL">
                <a:solidFill>
                  <a:srgbClr val="1F1F1F"/>
                </a:solidFill>
              </a:rPr>
              <a:t>, 2016</a:t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-342900" lvl="1" marL="74453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 u="sng">
                <a:solidFill>
                  <a:schemeClr val="hlink"/>
                </a:solidFill>
                <a:hlinkClick r:id="rId5"/>
              </a:rPr>
              <a:t>https://www.sciencedirect.com/science/article/abs/pii/S2405851315300416</a:t>
            </a:r>
            <a:r>
              <a:rPr lang="pl-PL"/>
              <a:t> </a:t>
            </a:r>
            <a:endParaRPr/>
          </a:p>
          <a:p>
            <a:pPr indent="-342900" lvl="1" marL="74453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Uzasadnienie teoretyczne dla wybranych przez nas strategii</a:t>
            </a:r>
            <a:endParaRPr/>
          </a:p>
          <a:p>
            <a:pPr indent="-101918" lvl="0" marL="223838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1522413" y="381000"/>
            <a:ext cx="9829800" cy="121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86E06"/>
              </a:buClr>
              <a:buSzPts val="3600"/>
              <a:buFont typeface="Cambria"/>
              <a:buNone/>
            </a:pPr>
            <a:r>
              <a:rPr lang="pl-PL"/>
              <a:t>Rynek surowców w badaniach naukowych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1522413" y="1981200"/>
            <a:ext cx="9829800" cy="418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13182" lvl="0" marL="457200" rtl="0" algn="l">
              <a:spcBef>
                <a:spcPts val="1800"/>
              </a:spcBef>
              <a:spcAft>
                <a:spcPts val="0"/>
              </a:spcAft>
              <a:buSzPct val="59999"/>
              <a:buChar char="●"/>
            </a:pPr>
            <a:r>
              <a:rPr lang="pl-PL"/>
              <a:t>Gilmore, C. G., McManus, G. M., Sharma, R., &amp; Tezel, A., </a:t>
            </a:r>
            <a:r>
              <a:rPr i="1" lang="pl-PL"/>
              <a:t>The dynamics of gold prices, gold mining stock prices and stock market prices comovements.</a:t>
            </a:r>
            <a:r>
              <a:rPr lang="pl-PL"/>
              <a:t>, 2009</a:t>
            </a:r>
            <a:endParaRPr/>
          </a:p>
          <a:p>
            <a:pPr indent="-289686" lvl="1" marL="914400" rtl="0" algn="l">
              <a:spcBef>
                <a:spcPts val="1800"/>
              </a:spcBef>
              <a:spcAft>
                <a:spcPts val="0"/>
              </a:spcAft>
              <a:buSzPct val="52000"/>
              <a:buChar char="○"/>
            </a:pPr>
            <a:r>
              <a:rPr lang="pl-PL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https://citeseerx.ist.psu.edu/document?repid=rep1&amp;type=pdf&amp;doi=9960362dce9d7da5bc3287332bd69d5a45f863c9</a:t>
            </a:r>
            <a:endParaRPr/>
          </a:p>
          <a:p>
            <a:pPr indent="-313182" lvl="1" marL="914400" rtl="0" algn="l">
              <a:spcBef>
                <a:spcPts val="1800"/>
              </a:spcBef>
              <a:spcAft>
                <a:spcPts val="0"/>
              </a:spcAft>
              <a:buSzPct val="72000"/>
              <a:buChar char="○"/>
            </a:pPr>
            <a:r>
              <a:rPr lang="pl-PL"/>
              <a:t>Udowodnienie dodatniej korelacji pomiędzy ceną akcji firm wydobywczych a ceną złota.</a:t>
            </a:r>
            <a:endParaRPr/>
          </a:p>
          <a:p>
            <a:pPr indent="-313182" lvl="0" marL="457200" rtl="0" algn="l">
              <a:spcBef>
                <a:spcPts val="0"/>
              </a:spcBef>
              <a:spcAft>
                <a:spcPts val="0"/>
              </a:spcAft>
              <a:buSzPct val="59999"/>
              <a:buChar char="●"/>
            </a:pPr>
            <a:r>
              <a:rPr lang="pl-PL"/>
              <a:t>Zhang, K., Nieto, A., &amp; Kleit, A. N., </a:t>
            </a:r>
            <a:r>
              <a:rPr i="1" lang="pl-PL"/>
              <a:t>The real option value of mining operations using mean-reverting commodity prices.</a:t>
            </a:r>
            <a:r>
              <a:rPr lang="pl-PL"/>
              <a:t>, 2015</a:t>
            </a:r>
            <a:endParaRPr/>
          </a:p>
          <a:p>
            <a:pPr indent="-289686" lvl="1" marL="914400" rtl="0" algn="l">
              <a:spcBef>
                <a:spcPts val="1800"/>
              </a:spcBef>
              <a:spcAft>
                <a:spcPts val="0"/>
              </a:spcAft>
              <a:buSzPct val="52000"/>
              <a:buChar char="○"/>
            </a:pPr>
            <a:r>
              <a:rPr lang="pl-PL"/>
              <a:t>https://link.springer.com/content/pdf/10.1007/s13563-014-0048-6.pdf</a:t>
            </a:r>
            <a:endParaRPr/>
          </a:p>
          <a:p>
            <a:pPr indent="-313182" lvl="1" marL="914400" rtl="0" algn="l">
              <a:spcBef>
                <a:spcPts val="1800"/>
              </a:spcBef>
              <a:spcAft>
                <a:spcPts val="0"/>
              </a:spcAft>
              <a:buSzPct val="72000"/>
              <a:buChar char="○"/>
            </a:pPr>
            <a:r>
              <a:rPr lang="pl-PL"/>
              <a:t>Skuteczne wykorzystanie strategii mean-reverting w celu arbitrażu na rynku metali szlachetnych </a:t>
            </a:r>
            <a:endParaRPr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ymbole walut 16:9">
  <a:themeElements>
    <a:clrScheme name="Currency Symbols">
      <a:dk1>
        <a:srgbClr val="303030"/>
      </a:dk1>
      <a:lt1>
        <a:srgbClr val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Currency Symbols">
      <a:dk1>
        <a:srgbClr val="303030"/>
      </a:dk1>
      <a:lt1>
        <a:srgbClr val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